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351" r:id="rId3"/>
    <p:sldId id="326" r:id="rId4"/>
    <p:sldId id="327" r:id="rId5"/>
    <p:sldId id="294" r:id="rId6"/>
    <p:sldId id="290" r:id="rId7"/>
    <p:sldId id="328" r:id="rId8"/>
    <p:sldId id="340" r:id="rId9"/>
    <p:sldId id="274" r:id="rId10"/>
    <p:sldId id="338" r:id="rId11"/>
    <p:sldId id="299" r:id="rId12"/>
    <p:sldId id="298" r:id="rId13"/>
    <p:sldId id="297" r:id="rId14"/>
    <p:sldId id="301" r:id="rId15"/>
    <p:sldId id="330" r:id="rId16"/>
    <p:sldId id="331" r:id="rId17"/>
    <p:sldId id="332" r:id="rId18"/>
    <p:sldId id="333" r:id="rId19"/>
    <p:sldId id="334" r:id="rId20"/>
    <p:sldId id="306" r:id="rId21"/>
    <p:sldId id="307" r:id="rId22"/>
    <p:sldId id="335" r:id="rId23"/>
    <p:sldId id="322" r:id="rId24"/>
    <p:sldId id="350" r:id="rId25"/>
    <p:sldId id="336" r:id="rId26"/>
    <p:sldId id="342" r:id="rId27"/>
    <p:sldId id="343" r:id="rId28"/>
    <p:sldId id="321" r:id="rId29"/>
    <p:sldId id="31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2B8D"/>
    <a:srgbClr val="4C0000"/>
    <a:srgbClr val="1C0A0A"/>
    <a:srgbClr val="E4D2F2"/>
    <a:srgbClr val="FAC6EF"/>
    <a:srgbClr val="FCDCF5"/>
    <a:srgbClr val="FDE9F9"/>
    <a:srgbClr val="7E0000"/>
    <a:srgbClr val="F169D4"/>
    <a:srgbClr val="C7A0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5" autoAdjust="0"/>
    <p:restoredTop sz="94660"/>
  </p:normalViewPr>
  <p:slideViewPr>
    <p:cSldViewPr>
      <p:cViewPr varScale="1">
        <p:scale>
          <a:sx n="69" d="100"/>
          <a:sy n="69" d="100"/>
        </p:scale>
        <p:origin x="-13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FA675-8F11-4B1C-B7F6-664D5384016F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0C556-EEDB-4305-B423-EC22A58F71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10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শিক্ষক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শুদ্ধউচ্চারণে কবিতাটি আবৃত্তি করে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শোনাবেন এবং শিক্ষার্থীদের মনোযোগ দিয়ে শুনতে বলবেন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দুই বা তিনজন শিক্ষার্থী দিয়ে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কবিতাটি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সঠিক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উচ্চারণে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পড়তে দিবেন।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প্রতিটি শব্দের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অর্থ ছবিসহ উল্লেখ করা হয়েছে,এতে শিক্ষার্থীরা প্রথমে শব্দ এবং পরে ছবিসহ শব্দের অর্থ শিখবে এবং বাক্য রচনা করবে।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“বঙ্গভূমির প্রতি” কবিতাটির বিষয়বস্তুর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সাথে মিল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রেখে ছবি দেখিয়ে কবিতাটি উপস্থাপন করা হয়েছে ,যা আপনার বর্ণনায় শিক্ষার্থীদের বোধগম্য সহজ হবে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এককভাবে  স্বদেশের প্রতি তার অনুভূতি ব্যাক্ত করার সুযোগদিয়ে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দেশাত্মপ্রেম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শিক্ষার্থীদের শুভেচ্ছা জানাবেন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930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জোড়ায়   বিভক্ত করে প্রশ্ন দিয়ে 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কবিতাটিতে  দেশমাতৃকার প্রতি কবির আবেদন তাঁর এমন কোনো গুণ নেই যে তিনি অমর হয়ে থাকবেন। তবু দেশমাতৃকা যেন তাঁর সমস্ত দোষ- ত্রুটি ক্ষমা করে তাঁকে  অমরত্বের সুযোগ দেয়।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কবিতাটিতে  দেশমাতৃকার প্রতি কবির আবেদন তাঁর এমন কোনো গুণ নেই যে তিনি অমর হয়ে থাকবেন। তবু দেশমাতৃকা যেন তাঁর সমস্ত দোষ- ত্রুটি ক্ষমা করে তাঁকে  অমরত্বের সুযোগ দেয়।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একের অধিক দলে বিভক্ত করে প্রশ্ন দিয়ে 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ককভাবে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প্রশ্ন দিয়ে 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NikoshBAN" pitchFamily="2" charset="0"/>
                <a:cs typeface="NikoshBAN" pitchFamily="2" charset="0"/>
              </a:rPr>
              <a:t>20-25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মিনিটের মধ্যে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লেখা শেষ করতে পারবে এমন একটি বাড়ির কাজের মধ্য দিয়ে পাঠটি শিক্ষার্থীদের স্মৃতিতে ধারন করে রাখার ক্ষমতা আদায় করা যেতে পারে।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NikoshBAN" pitchFamily="2" charset="0"/>
                <a:cs typeface="NikoshBAN" pitchFamily="2" charset="0"/>
              </a:rPr>
              <a:t>20-25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মিনিটের মধ্যে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লেখা শেষ করতে পারবে এমন একটি বাড়ির কাজের মধ্য দিয়ে পাঠটি শিক্ষার্থীদের স্মৃতিতে ধারন করে রাখার ক্ষমতা আদায় করা যেতে পারে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শিক্ষার্থীদের সুস্বাস্থ্য কামনা করে ধন্যবাদ দিয়ে শ্রেণিকক্ষ ত্যাগ ক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রা যেত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 পারে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93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শ্রদ্ধেয়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শিক্ষকবৃন্দ, স্লাইডে উল্লেখিত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দেখিয়ে শিক্ষার্থীদের প্রেষনা সৃষ্টির জন্য প্রশ্ন করা যেতে পারে চিত্রে কী দেখতে পাচ্ছি?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শ্রদ্ধেয়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শিক্ষকবৃন্দ, স্লাইডে উল্লেখিত চিত্র দেখিয়ে প্রশ্ন করা যেতে পারে কোন দেশের প্রতীক বা চিত্র ?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একটি ভিডিও দেখি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পাঠ ঘোষনা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28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একটি ক্লিক করলে প্রশ্ন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 এবং পরবর্তী ক্লিক করলে উত্তর আসবে,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এই ভাবে পর্যায়ক্রমে ক্লিক করতে থাকলে প্রশ্ন ও উত্তর শিক্ষার্থীদের বোধগম্য হবে</a:t>
            </a:r>
            <a:r>
              <a:rPr lang="bn-IN" sz="1200" baseline="0" smtClean="0">
                <a:latin typeface="NikoshBAN" pitchFamily="2" charset="0"/>
                <a:cs typeface="NikoshBAN" pitchFamily="2" charset="0"/>
              </a:rPr>
              <a:t> এবং শিক্ষার্থীরা মাইকেল মধুসূদন দত্তের পরিচিতি উল্লেখ করতে পারবে।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91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এককভাবে   মাইকেল  মধুসুদন দত্তের জীবনী সম্পর্কে লেখার    সুযোগদিয়ে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556-EEDB-4305-B423-EC22A58F710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jpeg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gif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1.gif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10" Type="http://schemas.openxmlformats.org/officeDocument/2006/relationships/image" Target="../media/image50.jpeg"/><Relationship Id="rId4" Type="http://schemas.openxmlformats.org/officeDocument/2006/relationships/image" Target="../media/image45.jpg"/><Relationship Id="rId9" Type="http://schemas.openxmlformats.org/officeDocument/2006/relationships/image" Target="../media/image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gif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jpg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0382" y="2514600"/>
            <a:ext cx="7883236" cy="31085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/>
                <a:cs typeface="NikoshBAN" pitchFamily="2" charset="0"/>
              </a:rPr>
              <a:t>এই পাঠটি শ্রেণিকক্ষে উপস্থাপনের সময় প্রয়োজনীয় পরামর্শ প্রতিটি স্লাইডের নিচে অর্থাৎ </a:t>
            </a:r>
            <a:r>
              <a:rPr lang="en-US" sz="2800" dirty="0" smtClean="0">
                <a:latin typeface="NikoshBAN"/>
                <a:cs typeface="NikoshBAN" pitchFamily="2" charset="0"/>
              </a:rPr>
              <a:t>Slide Note </a:t>
            </a:r>
            <a:r>
              <a:rPr lang="bn-BD" sz="2800" dirty="0" smtClean="0">
                <a:latin typeface="NikoshBAN"/>
                <a:cs typeface="NikoshBAN" pitchFamily="2" charset="0"/>
              </a:rPr>
              <a:t>এ সংযোজন করা হয়েছে। আশা করি সম্মানিত শিক্ষকগণ</a:t>
            </a:r>
            <a:r>
              <a:rPr lang="en-US" sz="2800" dirty="0" smtClean="0">
                <a:latin typeface="NikoshBAN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/>
                <a:cs typeface="NikoshBAN" pitchFamily="2" charset="0"/>
              </a:rPr>
              <a:t>অনুগ্রহপূর্বক</a:t>
            </a:r>
            <a:r>
              <a:rPr lang="bn-BD" sz="2800" dirty="0" smtClean="0">
                <a:latin typeface="NikoshBAN"/>
                <a:cs typeface="NikoshBAN" pitchFamily="2" charset="0"/>
              </a:rPr>
              <a:t> পাঠটি উপস্থাপনের পূর্বে  উল্লেখিত </a:t>
            </a:r>
            <a:r>
              <a:rPr lang="en-US" sz="2800" dirty="0" smtClean="0">
                <a:latin typeface="NikoshBAN"/>
                <a:cs typeface="NikoshBAN" pitchFamily="2" charset="0"/>
              </a:rPr>
              <a:t>Note </a:t>
            </a:r>
            <a:r>
              <a:rPr lang="bn-BD" sz="2800" dirty="0" smtClean="0">
                <a:latin typeface="NikoshBAN"/>
                <a:cs typeface="NikoshBAN" pitchFamily="2" charset="0"/>
              </a:rPr>
              <a:t>দেখে নেবেন</a:t>
            </a:r>
            <a:r>
              <a:rPr lang="bn-IN" sz="2800" dirty="0">
                <a:latin typeface="NikoshBAN"/>
                <a:cs typeface="NikoshBAN" pitchFamily="2" charset="0"/>
              </a:rPr>
              <a:t> </a:t>
            </a:r>
            <a:r>
              <a:rPr lang="bn-IN" sz="2800" dirty="0" smtClean="0">
                <a:latin typeface="NikoshBAN"/>
                <a:cs typeface="NikoshBAN" pitchFamily="2" charset="0"/>
              </a:rPr>
              <a:t>।</a:t>
            </a:r>
            <a:r>
              <a:rPr lang="en-US" sz="2800" dirty="0" smtClean="0">
                <a:latin typeface="NikoshBAN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/>
                <a:cs typeface="NikoshBAN" pitchFamily="2" charset="0"/>
              </a:rPr>
              <a:t>এছাড়াও</a:t>
            </a:r>
            <a:r>
              <a:rPr lang="en-US" sz="2800" dirty="0" smtClean="0">
                <a:latin typeface="NikoshBAN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/>
                <a:cs typeface="NikoshBAN" pitchFamily="2" charset="0"/>
              </a:rPr>
              <a:t>শিক্ষকগণ</a:t>
            </a:r>
            <a:r>
              <a:rPr lang="en-US" sz="2800" dirty="0" smtClean="0">
                <a:latin typeface="NikoshBAN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/>
                <a:cs typeface="NikoshBAN" pitchFamily="2" charset="0"/>
              </a:rPr>
              <a:t>প্রয়োজনবোধে</a:t>
            </a:r>
            <a:r>
              <a:rPr lang="en-US" sz="2800" dirty="0" smtClean="0">
                <a:latin typeface="NikoshBAN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/>
                <a:cs typeface="NikoshBAN" pitchFamily="2" charset="0"/>
              </a:rPr>
              <a:t>তার</a:t>
            </a:r>
            <a:r>
              <a:rPr lang="en-US" sz="2800" dirty="0" smtClean="0">
                <a:latin typeface="NikoshBAN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/>
                <a:cs typeface="NikoshBAN" pitchFamily="2" charset="0"/>
              </a:rPr>
              <a:t>নিজস্ব</a:t>
            </a:r>
            <a:r>
              <a:rPr lang="en-US" sz="2800" dirty="0" smtClean="0">
                <a:latin typeface="NikoshBAN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/>
                <a:cs typeface="NikoshBAN" pitchFamily="2" charset="0"/>
              </a:rPr>
              <a:t>কলাকৌশল</a:t>
            </a:r>
            <a:r>
              <a:rPr lang="en-US" sz="2800" dirty="0" smtClean="0">
                <a:latin typeface="NikoshBAN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/>
                <a:cs typeface="NikoshBAN" pitchFamily="2" charset="0"/>
              </a:rPr>
              <a:t>প্রয়োগ</a:t>
            </a:r>
            <a:r>
              <a:rPr lang="en-US" sz="2800" dirty="0" smtClean="0">
                <a:latin typeface="NikoshBAN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/>
                <a:cs typeface="NikoshBAN" pitchFamily="2" charset="0"/>
              </a:rPr>
              <a:t>করতে</a:t>
            </a:r>
            <a:r>
              <a:rPr lang="en-US" sz="2800" dirty="0" smtClean="0">
                <a:latin typeface="NikoshBAN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/>
                <a:cs typeface="NikoshBAN" pitchFamily="2" charset="0"/>
              </a:rPr>
              <a:t>পারবেন</a:t>
            </a:r>
            <a:r>
              <a:rPr lang="en-US" sz="2800" dirty="0" smtClean="0">
                <a:latin typeface="NikoshBAN"/>
                <a:cs typeface="NikoshBAN" pitchFamily="2" charset="0"/>
              </a:rPr>
              <a:t>।</a:t>
            </a:r>
            <a:r>
              <a:rPr lang="bn-IN" sz="2800" dirty="0" smtClean="0">
                <a:latin typeface="NikoshBAN"/>
                <a:cs typeface="NikoshBAN" pitchFamily="2" charset="0"/>
              </a:rPr>
              <a:t> </a:t>
            </a:r>
            <a:endParaRPr lang="en-US" sz="2800" dirty="0">
              <a:latin typeface="NikoshBAN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78044" y="1219200"/>
            <a:ext cx="618791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bn-BD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/>
                <a:cs typeface="NikoshBAN" pitchFamily="2" charset="0"/>
              </a:rPr>
              <a:t>এই স্লাইডটি সম্মানিত শিক্ষকবৃন্দের </a:t>
            </a:r>
            <a:r>
              <a:rPr lang="bn-BD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/>
                <a:cs typeface="NikoshBAN" pitchFamily="2" charset="0"/>
              </a:rPr>
              <a:t>জন্য</a:t>
            </a:r>
            <a:endParaRPr lang="en-US" sz="28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NikoshB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7800" y="5562599"/>
            <a:ext cx="6588875" cy="830997"/>
          </a:xfrm>
          <a:prstGeom prst="rect">
            <a:avLst/>
          </a:prstGeom>
          <a:noFill/>
          <a:ln>
            <a:solidFill>
              <a:srgbClr val="7E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মাইকেল মধুসূদন দত্তের জীবনী সম্পর্কে পাঁচটি বাক্য </a:t>
            </a:r>
            <a:r>
              <a:rPr lang="bn-IN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খ।                 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32540" y="685800"/>
            <a:ext cx="2678915" cy="523220"/>
          </a:xfrm>
          <a:prstGeom prst="rect">
            <a:avLst/>
          </a:prstGeom>
          <a:noFill/>
          <a:ln>
            <a:solidFill>
              <a:srgbClr val="1C0A0A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একক কাজ    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6324600" cy="38621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424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3299" y="549903"/>
            <a:ext cx="2057401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800" b="1" dirty="0" smtClean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আদর্শ পাঠ</a:t>
            </a:r>
            <a:endParaRPr lang="en-US" sz="2800" b="1" dirty="0">
              <a:ln w="11430">
                <a:solidFill>
                  <a:srgbClr val="7030A0"/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27" y="1316182"/>
            <a:ext cx="7239000" cy="5010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178392"/>
              </p:ext>
            </p:extLst>
          </p:nvPr>
        </p:nvGraphicFramePr>
        <p:xfrm>
          <a:off x="2438400" y="14478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38400" y="14478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057400" y="1447800"/>
            <a:ext cx="1692023" cy="665018"/>
          </a:xfrm>
          <a:prstGeom prst="rect">
            <a:avLst/>
          </a:prstGeom>
          <a:solidFill>
            <a:srgbClr val="FAC6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3300" y="411037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সরব পাঠ</a:t>
            </a:r>
            <a:endParaRPr lang="en-US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4872"/>
            <a:ext cx="7467600" cy="5183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7532" y="457200"/>
            <a:ext cx="470015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নতুন শব্দ ও বাক্যগঠন</a:t>
            </a:r>
            <a:endParaRPr lang="en-US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1" y="1655114"/>
            <a:ext cx="160019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মিনতি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286" y="3429954"/>
            <a:ext cx="161471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কোকনদ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5716" y="4980960"/>
            <a:ext cx="156028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নীর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8" y="1152057"/>
            <a:ext cx="3124200" cy="1514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8" y="2866811"/>
            <a:ext cx="3124200" cy="1400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444173"/>
            <a:ext cx="3124200" cy="1728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6019800" y="1641085"/>
            <a:ext cx="231684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বিনীত প্রার্থনা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19800" y="3161723"/>
            <a:ext cx="231683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লাল পদ্ম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19801" y="4980959"/>
            <a:ext cx="231684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পানি;</a:t>
            </a:r>
            <a:r>
              <a:rPr lang="bn-IN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জল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7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20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3709" y="533400"/>
            <a:ext cx="464127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E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নতুন শব্দ ও বাক্যগঠন</a:t>
            </a:r>
            <a:endParaRPr lang="en-US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799" y="1640559"/>
            <a:ext cx="162790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মক্ষিকা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7573" y="3348894"/>
            <a:ext cx="142602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 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2973" y="5181600"/>
            <a:ext cx="140062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মানস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607555"/>
            <a:ext cx="2895600" cy="1640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95401"/>
            <a:ext cx="2895600" cy="144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mj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99" y="2905201"/>
            <a:ext cx="2895600" cy="1514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791200" y="1684546"/>
            <a:ext cx="241521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মাছি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19801" y="3366203"/>
            <a:ext cx="218661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আশীর্বাদ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19801" y="5029200"/>
            <a:ext cx="218661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34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9704" y="422134"/>
            <a:ext cx="2939790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বঙ্গভূমির প্রতি</a:t>
            </a:r>
          </a:p>
          <a:p>
            <a:r>
              <a:rPr lang="bn-BD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মাইকেল মধুসূদন দত্ত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30541"/>
            <a:ext cx="1194060" cy="968811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930405" y="4495800"/>
            <a:ext cx="728319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রেখো, মা, দাসেরে মনে,       এ মিনতি করি পদে।</a:t>
            </a:r>
          </a:p>
          <a:p>
            <a:r>
              <a:rPr lang="bn-BD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সাধিতে মনের সাধ</a:t>
            </a:r>
          </a:p>
          <a:p>
            <a:r>
              <a:rPr lang="bn-BD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ঘটে যদি পরমাদ,</a:t>
            </a:r>
          </a:p>
          <a:p>
            <a:r>
              <a:rPr lang="bn-BD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মধুহীন করো না গো        তব মনঃকোকনদে।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2" y="1481328"/>
            <a:ext cx="4312538" cy="2818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81328"/>
            <a:ext cx="3505200" cy="2818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437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4495800"/>
            <a:ext cx="762000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     প্রবাসে, দৈবের বশে,</a:t>
            </a:r>
          </a:p>
          <a:p>
            <a:r>
              <a:rPr lang="bn-BD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    জীব-তারা যদি খসে</a:t>
            </a:r>
          </a:p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এ দেহ-আকাশ হতে,              নাহি খেদ তাহে।</a:t>
            </a:r>
          </a:p>
          <a:p>
            <a:r>
              <a:rPr lang="bn-BD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96" y="762001"/>
            <a:ext cx="253927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03" y="762000"/>
            <a:ext cx="2950793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" y="762000"/>
            <a:ext cx="2825681" cy="3276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300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3925" y="4572000"/>
            <a:ext cx="7996147" cy="1569660"/>
          </a:xfrm>
          <a:prstGeom prst="rect">
            <a:avLst/>
          </a:prstGeom>
          <a:noFill/>
          <a:ln>
            <a:solidFill>
              <a:srgbClr val="7E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মনে কর তুমি মা-বাবার সাথে প্রবাসে অবস্থান করছ, বিদেশের ঐশ্বর্য ও জৌলুস সত্বেও তুমি জন্মভূমি দেশের কথা ভুলতে পারছনা</a:t>
            </a:r>
            <a:r>
              <a:rPr lang="bn-IN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এরূপ অবস্থায়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স্বদেশের প্রতি তোমার অনুভূতি</a:t>
            </a:r>
            <a:r>
              <a:rPr lang="bn-IN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প্রকাশ</a:t>
            </a:r>
            <a:r>
              <a:rPr lang="en-US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পাঁচটি বাক্যে </a:t>
            </a:r>
            <a:r>
              <a:rPr lang="bn-IN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খ।                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00" y="582861"/>
            <a:ext cx="1752570" cy="1703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316514" y="582861"/>
            <a:ext cx="323668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4C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একক কাজ    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91" y="1370730"/>
            <a:ext cx="4710931" cy="29717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91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0772" y="4419600"/>
            <a:ext cx="7862455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</a:t>
            </a:r>
          </a:p>
          <a:p>
            <a:r>
              <a:rPr lang="bn-BD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    জন্মিলে মরিতে হবে,</a:t>
            </a:r>
          </a:p>
          <a:p>
            <a:r>
              <a:rPr lang="bn-BD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    অমর কে কোথা কবে,</a:t>
            </a:r>
          </a:p>
          <a:p>
            <a:r>
              <a:rPr lang="bn-BD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চিরস্থির কবে নীর,        হায় রে, জীবন-নদে?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4046264" cy="3398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64" y="609600"/>
            <a:ext cx="3726136" cy="3398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4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4876800"/>
            <a:ext cx="73152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    কিন্তু যদি রাখ মনে,</a:t>
            </a:r>
          </a:p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নাহি, মা, ডরি শমনে;</a:t>
            </a:r>
          </a:p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মক্ষিকাও গলে না গো         পড়িলে অমৃত-হ্রদে।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4" y="637308"/>
            <a:ext cx="4012195" cy="38584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3981">
            <a:off x="1893604" y="1404179"/>
            <a:ext cx="1679714" cy="14013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560" y="637308"/>
            <a:ext cx="3871040" cy="38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01" y="609600"/>
            <a:ext cx="7946997" cy="57426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flowers20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438399" y="2690889"/>
            <a:ext cx="2781773" cy="2321075"/>
          </a:xfrm>
          <a:prstGeom prst="round2DiagRect">
            <a:avLst>
              <a:gd name="adj1" fmla="val 16667"/>
              <a:gd name="adj2" fmla="val 1630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3390427" y="1143000"/>
            <a:ext cx="23631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8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</a:p>
          <a:p>
            <a:pPr algn="ctr"/>
            <a:endParaRPr lang="en-US" sz="4800" b="1" cap="none" spc="0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" y="-63799"/>
            <a:ext cx="5138057" cy="69471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50800"/>
            <a:ext cx="5128301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7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3429955"/>
            <a:ext cx="7294418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সেই ধন্য নরকুলে, </a:t>
            </a:r>
          </a:p>
          <a:p>
            <a:r>
              <a:rPr lang="bn-BD" sz="2400" b="1" dirty="0">
                <a:ln w="1143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লোকে যারে নাহি ভুলে,</a:t>
            </a:r>
          </a:p>
          <a:p>
            <a:r>
              <a:rPr lang="bn-BD" sz="2400" b="1" dirty="0" smtClean="0">
                <a:ln w="1143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মনের মন্দিরে সদা         সেবে সর্বজন;</a:t>
            </a:r>
          </a:p>
          <a:p>
            <a:r>
              <a:rPr lang="bn-BD" sz="2400" b="1" dirty="0">
                <a:ln w="1143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কিন্তু কোন গুণ আছে,</a:t>
            </a:r>
          </a:p>
          <a:p>
            <a:r>
              <a:rPr lang="bn-BD" sz="2400" b="1" dirty="0">
                <a:ln w="1143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যাচিব যে তব কাছে,</a:t>
            </a:r>
          </a:p>
          <a:p>
            <a:r>
              <a:rPr lang="bn-BD" sz="2400" b="1" dirty="0" smtClean="0">
                <a:ln w="1143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হেন অমরতা আমি,     কহ, গো, শ্যামা জন্ম দে!</a:t>
            </a:r>
          </a:p>
          <a:p>
            <a:endParaRPr lang="bn-BD" sz="2400" b="1" dirty="0" smtClean="0">
              <a:ln w="11430"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0327"/>
            <a:ext cx="2330924" cy="2514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96" y="533400"/>
            <a:ext cx="2286836" cy="2514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399"/>
            <a:ext cx="2276494" cy="2514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538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62300" y="685800"/>
            <a:ext cx="2819400" cy="523220"/>
          </a:xfrm>
          <a:prstGeom prst="rect">
            <a:avLst/>
          </a:prstGeom>
          <a:solidFill>
            <a:srgbClr val="E4D2F2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bn-BD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কাজ</a:t>
            </a:r>
            <a:endParaRPr lang="en-US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0100" y="5181599"/>
            <a:ext cx="7543800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IN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বঙ্গভূমির প্রতি</a:t>
            </a:r>
            <a:r>
              <a:rPr lang="bn-IN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’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কবিতায় প্রবাসজীবনে দেশমাতৃকার প্রতি কবির ভালোবাসার স্বরূপ </a:t>
            </a:r>
            <a:r>
              <a:rPr lang="bn-IN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 আলোচনা করে চার লাইন লেখ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।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42" y="1524000"/>
            <a:ext cx="5044114" cy="3497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25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58635" y="3692236"/>
            <a:ext cx="6443807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C0A0A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তবে যদি দয়া কর,</a:t>
            </a:r>
          </a:p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ভূল দোষ, গুণ, ধর</a:t>
            </a:r>
          </a:p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অমর করিয়া বর      দেহ দাসে, সুবরদে!</a:t>
            </a:r>
          </a:p>
          <a:p>
            <a:r>
              <a:rPr lang="bn-BD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ফুটি যেন স্মৃতি-জলে,</a:t>
            </a:r>
          </a:p>
          <a:p>
            <a:r>
              <a:rPr lang="bn-BD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মানসে, মা, যথা ফলে</a:t>
            </a:r>
          </a:p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মধুময় তামারস     কী বসন্ত, কী শরদে!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677397"/>
            <a:ext cx="2895600" cy="2752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993" y="677398"/>
            <a:ext cx="3057813" cy="2752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7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1828" y="4821380"/>
            <a:ext cx="7529944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000" b="1" dirty="0" smtClean="0">
                <a:ln w="11430">
                  <a:solidFill>
                    <a:srgbClr val="632B8D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 দেশকে মা হিসেবে কল্পনা করেছেন আর নিজেকে ভেবেছেন তাঁর সন্তান। তাই দেশমাতৃকার কাছে তিনি প্রণতি জানাচ্ছেন, পদ্মফুল যেমন পানিতে ফুটে, তিনিও তেমনি দেশমাতৃকার স্মৃতিতে ফুটে থাকতে চান।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62000"/>
            <a:ext cx="3772008" cy="3638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3" y="762000"/>
            <a:ext cx="4017817" cy="3638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60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9770" y="4784739"/>
            <a:ext cx="7796752" cy="16312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000" b="1" dirty="0" smtClean="0">
                <a:ln w="11430">
                  <a:solidFill>
                    <a:srgbClr val="632B8D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‘বঙ্গভূমির প্রতি’ একটি গীতিকবিতা। কবিতাটিতে স্বদ্বশের প্রতি কবির শ্রদ্ধা ও একাগ্রতা প্রকাশ পেয়েছে</a:t>
            </a:r>
            <a:r>
              <a:rPr lang="bn-BD" sz="2000" b="1" dirty="0">
                <a:ln w="11430">
                  <a:solidFill>
                    <a:srgbClr val="632B8D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বঙ্গভূমি কবির মা এবং কবি তাঁর সন্তান। </a:t>
            </a:r>
            <a:r>
              <a:rPr lang="bn-BD" sz="2000" b="1" dirty="0" smtClean="0">
                <a:ln w="11430">
                  <a:solidFill>
                    <a:srgbClr val="632B8D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কবির ধারণা মায়ের মতো দেশমাতৃকাও কবির সব দোষ ক্ষমা করে দিবেন। তাই মায়ের কাছে  তাঁর প্রার্থনা, মায়ের স্মৃতিতে তিনি পদ্ম ফুলের মত ফুটে থাকতে চান।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30" y="3021839"/>
            <a:ext cx="2381250" cy="1609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971800"/>
            <a:ext cx="2438400" cy="1671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2971800"/>
            <a:ext cx="2466109" cy="1636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0" y="2971800"/>
            <a:ext cx="2466109" cy="1659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9" t="1639" r="-879" b="2574"/>
          <a:stretch/>
        </p:blipFill>
        <p:spPr>
          <a:xfrm>
            <a:off x="3325092" y="2912249"/>
            <a:ext cx="2451280" cy="16962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30" y="2979018"/>
            <a:ext cx="2501542" cy="164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660" y="3181734"/>
            <a:ext cx="1070374" cy="1239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03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-0.30313 -0.372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0833 -0.3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6 0.00856 L 0.28489 -0.363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98844E-6 L -0.29844 0.001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5087E-6 L 0.30226 -0.003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2800" y="685800"/>
            <a:ext cx="24384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</a:t>
            </a:r>
            <a:r>
              <a:rPr lang="bn-IN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লগত</a:t>
            </a:r>
            <a:r>
              <a:rPr lang="bn-BD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কাজ</a:t>
            </a:r>
            <a:endParaRPr lang="en-US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850" y="5029200"/>
            <a:ext cx="7734300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‘বঙ্গভূমি’ কবিতা অবলম্বনে স্বদেশের প্রতি তোমার দেশপ্রেম ও কর্তব্য সম্পর্কে</a:t>
            </a:r>
            <a:r>
              <a:rPr lang="bn-IN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দলে আলোচনা করে 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পাঁচটি বাক্য লেখ।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72" y="1447799"/>
            <a:ext cx="4579456" cy="3429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743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57813" y="589474"/>
            <a:ext cx="1723571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C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8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2028" y="1371600"/>
            <a:ext cx="7783855" cy="461665"/>
          </a:xfrm>
          <a:prstGeom prst="rect">
            <a:avLst/>
          </a:prstGeom>
          <a:solidFill>
            <a:srgbClr val="FDE9F9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মাইকেল মধুসূদন দত্তের জন্ম কত খ্রিষ্টাব্দে?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" y="4038600"/>
            <a:ext cx="7730083" cy="461665"/>
          </a:xfrm>
          <a:prstGeom prst="rect">
            <a:avLst/>
          </a:prstGeom>
          <a:solidFill>
            <a:srgbClr val="FDE9F9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‘মক্ষিকা’ শব্দের আভিধানিক অর্থ কী?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562599" y="627927"/>
            <a:ext cx="2683329" cy="44631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bliqueTop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p3d extrusionH="57150">
              <a:bevelT w="38100" h="38100"/>
            </a:sp3d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সঠিক উত্তরের জন্য ক্লিক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17570" y="2945537"/>
            <a:ext cx="3821222" cy="571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(ঘ)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১৮২৬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96433" y="2960914"/>
            <a:ext cx="3616337" cy="571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গ) ১৮২৪</a:t>
            </a:r>
            <a:endParaRPr lang="en-US" sz="24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96433" y="2221637"/>
            <a:ext cx="3616337" cy="571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(ক) ১৮২০  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617570" y="2221637"/>
            <a:ext cx="3821222" cy="571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(খ) ১৮২২ 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21199" y="5600700"/>
            <a:ext cx="3821222" cy="571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(ঘ)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টিকটিকি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00062" y="5616077"/>
            <a:ext cx="3616337" cy="571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গ) মাকড়সা</a:t>
            </a:r>
            <a:endParaRPr lang="en-US" sz="24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00062" y="4876800"/>
            <a:ext cx="3616337" cy="571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(ক) মাছি  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621199" y="4876800"/>
            <a:ext cx="3821222" cy="571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(খ)  মশা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62" y="3009365"/>
            <a:ext cx="483190" cy="50767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7" y="4937590"/>
            <a:ext cx="540253" cy="48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7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67182" y="522387"/>
            <a:ext cx="1723571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C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8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0272" y="1193511"/>
            <a:ext cx="7883537" cy="830997"/>
          </a:xfrm>
          <a:prstGeom prst="rect">
            <a:avLst/>
          </a:prstGeom>
          <a:solidFill>
            <a:srgbClr val="FDE9F9"/>
          </a:solidFill>
          <a:ln>
            <a:solidFill>
              <a:srgbClr val="1C0A0A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‘মধুহীন করো না গো’-এই চরণে প্রকাশ পেয়েছে </a:t>
            </a:r>
            <a:r>
              <a:rPr lang="bn-BD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</a:t>
            </a:r>
            <a:r>
              <a:rPr lang="en-US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bn-IN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হৃদয়ের</a:t>
            </a:r>
            <a:r>
              <a:rPr lang="bn-IN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r>
              <a:rPr lang="bn-BD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bn-BD" sz="2400" b="1" dirty="0">
              <a:ln w="11430">
                <a:solidFill>
                  <a:srgbClr val="580000"/>
                </a:solidFill>
              </a:ln>
              <a:solidFill>
                <a:srgbClr val="58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787" y="2743200"/>
            <a:ext cx="7742359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নিচের কোনটি সঠিক?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0863" y="4425127"/>
            <a:ext cx="7742359" cy="461665"/>
          </a:xfrm>
          <a:prstGeom prst="rect">
            <a:avLst/>
          </a:prstGeom>
          <a:solidFill>
            <a:srgbClr val="FDE9F9"/>
          </a:solidFill>
          <a:ln>
            <a:solidFill>
              <a:srgbClr val="1C0A0A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‘বঙ্গভূমির প্রতি’ কবিতায় কবি কিসের বর চেয়েছেন?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562599" y="627927"/>
            <a:ext cx="2683329" cy="44631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bliqueTop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p3d extrusionH="57150">
              <a:bevelT w="38100" h="38100"/>
            </a:sp3d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সঠিক উত্তরের জন্য ক্লিক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0" y="3899577"/>
            <a:ext cx="3821222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(ঘ)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i, ii, </a:t>
            </a:r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iii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50863" y="3914954"/>
            <a:ext cx="3616337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গ)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 </a:t>
            </a:r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0863" y="3366177"/>
            <a:ext cx="3616337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(ক) 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72000" y="3366177"/>
            <a:ext cx="3821222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(খ) 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</a:t>
            </a:r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iii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3936" y="2236241"/>
            <a:ext cx="2549538" cy="400110"/>
          </a:xfrm>
          <a:prstGeom prst="rect">
            <a:avLst/>
          </a:prstGeom>
          <a:solidFill>
            <a:srgbClr val="E4D2F2"/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</a:t>
            </a:r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. প্রণতি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69825" y="2236241"/>
            <a:ext cx="2590799" cy="400110"/>
          </a:xfrm>
          <a:prstGeom prst="rect">
            <a:avLst/>
          </a:prstGeom>
          <a:solidFill>
            <a:srgbClr val="E4D2F2"/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</a:t>
            </a:r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. আত্মনিবেদন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02140" y="2250619"/>
            <a:ext cx="2308107" cy="400110"/>
          </a:xfrm>
          <a:prstGeom prst="rect">
            <a:avLst/>
          </a:prstGeom>
          <a:solidFill>
            <a:srgbClr val="E4D2F2"/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iii</a:t>
            </a:r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20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একাগ্রতা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3882284"/>
            <a:ext cx="433468" cy="44633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572000" y="5771921"/>
            <a:ext cx="3821222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(ঘ)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ক্ষমতার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50863" y="5787298"/>
            <a:ext cx="3616337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গ) </a:t>
            </a:r>
            <a:r>
              <a:rPr lang="bn-IN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অমরতার</a:t>
            </a:r>
            <a:endParaRPr lang="en-US" sz="20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64718" y="5212315"/>
            <a:ext cx="3616337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(ক)  </a:t>
            </a:r>
            <a:r>
              <a:rPr lang="bn-IN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সম্পদের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72000" y="5238521"/>
            <a:ext cx="3821222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(খ)  </a:t>
            </a:r>
            <a:r>
              <a:rPr lang="bn-IN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বিবাহের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1" y="5771921"/>
            <a:ext cx="453262" cy="46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4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6600" y="708959"/>
            <a:ext cx="2286000" cy="52322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8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033" y="1295400"/>
            <a:ext cx="5867568" cy="3536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565397" y="5105400"/>
            <a:ext cx="6261330" cy="8309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‘তোমার জন্মভূমি’-বিষয়ে</a:t>
            </a:r>
            <a:r>
              <a:rPr lang="en-US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দশ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লাইনের একটি অনুচ্ছেদ লিখে আনবে।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89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0" y="579283"/>
            <a:ext cx="8250475" cy="58097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flowers20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" y="579284"/>
            <a:ext cx="7848600" cy="5701342"/>
          </a:xfrm>
          <a:prstGeom prst="round2DiagRect">
            <a:avLst>
              <a:gd name="adj1" fmla="val 16667"/>
              <a:gd name="adj2" fmla="val 1630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718254" y="914400"/>
            <a:ext cx="80225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600" b="1" dirty="0" smtClean="0">
                <a:ln w="11430">
                  <a:solidFill>
                    <a:srgbClr val="800000"/>
                  </a:solidFill>
                </a:ln>
                <a:solidFill>
                  <a:srgbClr val="00462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শিক্ষার্থীবৃন্দ তোমাদের অনেক</a:t>
            </a:r>
            <a:r>
              <a:rPr lang="bn-IN" sz="3600" b="1" dirty="0" smtClean="0">
                <a:ln w="11430">
                  <a:solidFill>
                    <a:srgbClr val="800000"/>
                  </a:solidFill>
                </a:ln>
                <a:solidFill>
                  <a:srgbClr val="00462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n w="11430">
                  <a:solidFill>
                    <a:srgbClr val="800000"/>
                  </a:solidFill>
                </a:ln>
                <a:solidFill>
                  <a:srgbClr val="00462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ধন্যবাদ।</a:t>
            </a:r>
            <a:endParaRPr lang="en-US" sz="3600" b="1" cap="none" spc="0" dirty="0">
              <a:ln w="11430">
                <a:solidFill>
                  <a:srgbClr val="800000"/>
                </a:solidFill>
              </a:ln>
              <a:solidFill>
                <a:srgbClr val="00462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" y="-50800"/>
            <a:ext cx="5067300" cy="69471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43" y="-50800"/>
            <a:ext cx="5046658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pic>
        <p:nvPicPr>
          <p:cNvPr id="12" name="Picture 11" descr="Muslim Balika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743" y="1331554"/>
            <a:ext cx="1255857" cy="15863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41" y="426894"/>
            <a:ext cx="1670165" cy="2087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ound Diagonal Corner Rectangle 17"/>
          <p:cNvSpPr/>
          <p:nvPr/>
        </p:nvSpPr>
        <p:spPr>
          <a:xfrm>
            <a:off x="4800600" y="2895600"/>
            <a:ext cx="3162300" cy="1981200"/>
          </a:xfrm>
          <a:prstGeom prst="round2DiagRect">
            <a:avLst/>
          </a:prstGeom>
          <a:solidFill>
            <a:schemeClr val="bg1"/>
          </a:solidFill>
          <a:ln>
            <a:solidFill>
              <a:srgbClr val="006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53000" y="3122014"/>
            <a:ext cx="308263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IN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     :  অষ্টম</a:t>
            </a:r>
            <a:r>
              <a:rPr lang="bn-BD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algn="just"/>
            <a:r>
              <a:rPr lang="bn-IN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    :  বাংলা ১ম পত্র</a:t>
            </a:r>
            <a:endParaRPr lang="bn-BD" sz="2000" b="1" dirty="0">
              <a:ln w="11430">
                <a:solidFill>
                  <a:srgbClr val="0C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sz="2000" b="1" dirty="0" err="1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কবিতা</a:t>
            </a:r>
            <a:r>
              <a:rPr lang="bn-IN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AU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bn-BD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বঙ্গভূমির</a:t>
            </a:r>
            <a:r>
              <a:rPr lang="en-US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প্রতি</a:t>
            </a:r>
            <a:endParaRPr lang="bn-BD" sz="2000" b="1" dirty="0" smtClean="0">
              <a:ln w="11430">
                <a:solidFill>
                  <a:srgbClr val="0C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bn-BD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bn-IN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</a:t>
            </a:r>
            <a:r>
              <a:rPr lang="en-AU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bn-BD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৫০ মিনিট।</a:t>
            </a:r>
            <a:endParaRPr lang="en-US" sz="2000" b="1" dirty="0">
              <a:ln w="11430">
                <a:solidFill>
                  <a:srgbClr val="0C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Round Diagonal Corner Rectangle 19"/>
          <p:cNvSpPr/>
          <p:nvPr/>
        </p:nvSpPr>
        <p:spPr>
          <a:xfrm>
            <a:off x="956458" y="2895600"/>
            <a:ext cx="3002478" cy="1981200"/>
          </a:xfrm>
          <a:prstGeom prst="round2DiagRect">
            <a:avLst/>
          </a:prstGeom>
          <a:solidFill>
            <a:schemeClr val="bg1"/>
          </a:solidFill>
          <a:ln>
            <a:solidFill>
              <a:srgbClr val="006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25236" y="3101370"/>
            <a:ext cx="290050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আনোয়ারা খাতুন</a:t>
            </a:r>
          </a:p>
          <a:p>
            <a:pPr algn="just"/>
            <a:r>
              <a:rPr lang="bn-BD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 শিক্ষক</a:t>
            </a:r>
          </a:p>
          <a:p>
            <a:pPr algn="just"/>
            <a:r>
              <a:rPr lang="en-US" sz="2000" b="1" dirty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a</a:t>
            </a:r>
            <a:r>
              <a:rPr lang="bn-BD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nwarakhatun</a:t>
            </a:r>
            <a:r>
              <a:rPr lang="en-US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iriam" pitchFamily="34" charset="-79"/>
                <a:cs typeface="Miriam" pitchFamily="34" charset="-79"/>
              </a:rPr>
              <a:t>70</a:t>
            </a:r>
            <a:r>
              <a:rPr lang="bn-BD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</a:p>
          <a:p>
            <a:pPr algn="just"/>
            <a:r>
              <a:rPr lang="bn-BD" sz="2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@gmail.com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67314" y="613229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bn-BD" sz="3600" b="1" dirty="0" smtClean="0">
              <a:ln w="11430">
                <a:solidFill>
                  <a:srgbClr val="0C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7134" y="5334000"/>
            <a:ext cx="761307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মুসলিম বালিকা উচ্চ বিদ্যালয় ও কলেজ,</a:t>
            </a:r>
            <a:r>
              <a:rPr lang="en-AU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ময়মনসিংহ।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24" y="613229"/>
            <a:ext cx="1703512" cy="2029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08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28900" y="479985"/>
            <a:ext cx="3886200" cy="461665"/>
          </a:xfrm>
          <a:prstGeom prst="rect">
            <a:avLst/>
          </a:prstGeom>
          <a:noFill/>
          <a:ln>
            <a:solidFill>
              <a:srgbClr val="4C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চিত্রে কী দেখতে পাচ্ছ?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5627" y="5257800"/>
            <a:ext cx="7072745" cy="8309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</a:t>
            </a:r>
            <a:r>
              <a:rPr lang="bn-IN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মাদের জন্মভূমি</a:t>
            </a:r>
            <a:r>
              <a:rPr lang="bn-BD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মুক্তিযুদ্ধকালীন</a:t>
            </a:r>
            <a:r>
              <a:rPr lang="en-US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ওপরবর্তী </a:t>
            </a:r>
            <a:endParaRPr lang="bn-IN" sz="24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সময়ের</a:t>
            </a:r>
            <a:r>
              <a:rPr lang="bn-IN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জাতীয় পতাকা।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57" y="1183229"/>
            <a:ext cx="7207086" cy="367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10" y="685800"/>
            <a:ext cx="7614580" cy="47244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3962399" y="1412011"/>
            <a:ext cx="1521255" cy="3594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4710" y="5715000"/>
            <a:ext cx="7614580" cy="49393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prstTxWarp prst="textPlain">
              <a:avLst/>
            </a:prstTxWarp>
            <a:spAutoFit/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লাখো শহীদের রক্ত- স্নাত সবুজ এই ভূমি আমাদের বঙ্গভূমি</a:t>
            </a:r>
            <a:r>
              <a:rPr lang="hi-IN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229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8" y="1447800"/>
            <a:ext cx="6147589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364871"/>
              </p:ext>
            </p:extLst>
          </p:nvPr>
        </p:nvGraphicFramePr>
        <p:xfrm>
          <a:off x="533400" y="265843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3400" y="265843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48091" y="2667000"/>
            <a:ext cx="1433109" cy="584775"/>
          </a:xfrm>
          <a:prstGeom prst="rect">
            <a:avLst/>
          </a:prstGeom>
          <a:solidFill>
            <a:srgbClr val="F7CDEF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 </a:t>
            </a:r>
          </a:p>
        </p:txBody>
      </p:sp>
    </p:spTree>
    <p:extLst>
      <p:ext uri="{BB962C8B-B14F-4D97-AF65-F5344CB8AC3E}">
        <p14:creationId xmlns:p14="http://schemas.microsoft.com/office/powerpoint/2010/main" val="27239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839199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24200" y="502990"/>
            <a:ext cx="2895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বঙ্গভূমির প্রতি</a:t>
            </a:r>
            <a:endParaRPr lang="bn-BD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2600"/>
            <a:ext cx="7344650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64026"/>
            <a:ext cx="1533277" cy="1177737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291870" y="1068649"/>
            <a:ext cx="2895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মাইকেল মধুসূদন দত্ত</a:t>
            </a:r>
            <a:endParaRPr lang="en-US" sz="2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991600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38379" y="638011"/>
            <a:ext cx="2733821" cy="646331"/>
          </a:xfrm>
          <a:prstGeom prst="rect">
            <a:avLst/>
          </a:prstGeom>
          <a:noFill/>
          <a:ln>
            <a:solidFill>
              <a:srgbClr val="7E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3600" b="1" dirty="0">
              <a:ln w="11430">
                <a:solidFill>
                  <a:srgbClr val="580000"/>
                </a:solidFill>
              </a:ln>
              <a:solidFill>
                <a:srgbClr val="58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9558" y="1468581"/>
            <a:ext cx="3953326" cy="707886"/>
          </a:xfrm>
          <a:prstGeom prst="rect">
            <a:avLst/>
          </a:prstGeom>
          <a:solidFill>
            <a:srgbClr val="FAC6EF"/>
          </a:solidFill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</a:t>
            </a:r>
            <a:r>
              <a:rPr lang="bn-IN" sz="2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9558" y="4876800"/>
            <a:ext cx="7704446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bn-IN" sz="2400" b="1" dirty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কবিতায় মাতৃভূমির প্রতি কবির যে বিনয় ও দায়িত্বচেতনা </a:t>
            </a:r>
            <a:r>
              <a:rPr lang="bn-IN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প্রকাশ </a:t>
            </a:r>
            <a:r>
              <a:rPr lang="bn-IN" sz="2400" b="1" dirty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পেয়েছে তা ব্যাখ্যা করতে পারবে</a:t>
            </a:r>
            <a:r>
              <a:rPr lang="bn-IN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2182" y="4105641"/>
            <a:ext cx="770444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কবিতাটি শুদ্ধ উচ্চারণে আবৃত্তি করতে পারবে</a:t>
            </a:r>
            <a:r>
              <a:rPr lang="bn-BD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2400" b="1" dirty="0">
              <a:ln w="11430">
                <a:solidFill>
                  <a:srgbClr val="580000"/>
                </a:solidFill>
              </a:ln>
              <a:solidFill>
                <a:srgbClr val="58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9109" y="3396274"/>
            <a:ext cx="767707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নতুন </a:t>
            </a:r>
            <a:r>
              <a:rPr lang="bn-BD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শব্দ</a:t>
            </a:r>
            <a:r>
              <a:rPr lang="bn-IN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গুলো</a:t>
            </a:r>
            <a:r>
              <a:rPr lang="bn-BD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বাক্যে প্রয়োগ করতে পারবে</a:t>
            </a:r>
            <a:r>
              <a:rPr lang="bn-BD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2400" b="1" dirty="0">
              <a:ln w="11430">
                <a:solidFill>
                  <a:srgbClr val="580000"/>
                </a:solidFill>
              </a:ln>
              <a:solidFill>
                <a:srgbClr val="58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9558" y="2253805"/>
            <a:ext cx="767707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 ‘মাইকেল মধুসূদন দত্তের’ সংক্ষিপ্ত পরিচয়  </a:t>
            </a:r>
            <a:r>
              <a:rPr lang="bn-BD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উল্লেখ</a:t>
            </a:r>
            <a:r>
              <a:rPr lang="en-US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 </a:t>
            </a:r>
            <a:r>
              <a:rPr lang="bn-BD" sz="2400" b="1" dirty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BD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2400" b="1" dirty="0">
              <a:ln w="11430">
                <a:solidFill>
                  <a:srgbClr val="580000"/>
                </a:solidFill>
              </a:ln>
              <a:solidFill>
                <a:srgbClr val="58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8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0"/>
            <a:ext cx="8839199" cy="376401"/>
          </a:xfrm>
          <a:prstGeom prst="rect">
            <a:avLst/>
          </a:prstGeom>
        </p:spPr>
      </p:pic>
      <p:pic>
        <p:nvPicPr>
          <p:cNvPr id="5" name="Picture 4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599"/>
            <a:ext cx="8991600" cy="376401"/>
          </a:xfrm>
          <a:prstGeom prst="rect">
            <a:avLst/>
          </a:prstGeom>
        </p:spPr>
      </p:pic>
      <p:pic>
        <p:nvPicPr>
          <p:cNvPr id="6" name="Picture 5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4358" y="3228357"/>
            <a:ext cx="6856089" cy="403196"/>
          </a:xfrm>
          <a:prstGeom prst="rect">
            <a:avLst/>
          </a:prstGeom>
        </p:spPr>
      </p:pic>
      <p:pic>
        <p:nvPicPr>
          <p:cNvPr id="7" name="Picture 6" descr="flowerrul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26446" y="3228357"/>
            <a:ext cx="6856089" cy="4031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09" y="2424055"/>
            <a:ext cx="2413727" cy="19583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452834" y="4438283"/>
            <a:ext cx="2179728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1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মাইকেল মধুসূদন দত্ত</a:t>
            </a:r>
            <a:endParaRPr lang="en-US" sz="1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Oval Callout 9"/>
          <p:cNvSpPr/>
          <p:nvPr/>
        </p:nvSpPr>
        <p:spPr bwMode="auto">
          <a:xfrm>
            <a:off x="3422329" y="532914"/>
            <a:ext cx="2146941" cy="1477946"/>
          </a:xfrm>
          <a:prstGeom prst="wedgeEllipseCallout">
            <a:avLst>
              <a:gd name="adj1" fmla="val 364"/>
              <a:gd name="adj2" fmla="val 72885"/>
            </a:avLst>
          </a:prstGeom>
          <a:solidFill>
            <a:srgbClr val="FCDC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2400" dirty="0" smtClean="0">
                <a:ln>
                  <a:solidFill>
                    <a:srgbClr val="1C0A0A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কবি</a:t>
            </a:r>
          </a:p>
          <a:p>
            <a:pPr algn="ctr">
              <a:defRPr/>
            </a:pPr>
            <a:r>
              <a:rPr lang="bn-BD" sz="2400" dirty="0" smtClean="0">
                <a:ln>
                  <a:solidFill>
                    <a:srgbClr val="1C0A0A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পরিচিতি</a:t>
            </a:r>
            <a:endParaRPr lang="en-US" sz="1200" dirty="0"/>
          </a:p>
        </p:txBody>
      </p:sp>
      <p:sp>
        <p:nvSpPr>
          <p:cNvPr id="23" name="Down Arrow 22"/>
          <p:cNvSpPr/>
          <p:nvPr/>
        </p:nvSpPr>
        <p:spPr>
          <a:xfrm rot="14474111">
            <a:off x="5231081" y="2167981"/>
            <a:ext cx="802958" cy="540838"/>
          </a:xfrm>
          <a:prstGeom prst="downArrow">
            <a:avLst/>
          </a:prstGeom>
          <a:solidFill>
            <a:srgbClr val="FCDC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715000" y="530731"/>
            <a:ext cx="2969947" cy="1904999"/>
          </a:xfrm>
          <a:prstGeom prst="ellipse">
            <a:avLst/>
          </a:prstGeom>
          <a:solidFill>
            <a:srgbClr val="FCDC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4"/>
          <p:cNvSpPr txBox="1">
            <a:spLocks noChangeArrowheads="1"/>
          </p:cNvSpPr>
          <p:nvPr/>
        </p:nvSpPr>
        <p:spPr bwMode="auto">
          <a:xfrm>
            <a:off x="6645203" y="532914"/>
            <a:ext cx="1142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জন্ম</a:t>
            </a:r>
            <a:r>
              <a:rPr lang="en-US" sz="24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5916793" y="990599"/>
            <a:ext cx="2514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bn-BD" sz="20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১৮২৪ খ্রিষ্টাব্দের ২৫ জানুয়ারি,যশোরের সাগরদাঁড়ি </a:t>
            </a:r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গ্রামে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Down Arrow 29"/>
          <p:cNvSpPr/>
          <p:nvPr/>
        </p:nvSpPr>
        <p:spPr>
          <a:xfrm rot="19169364">
            <a:off x="5231081" y="4120344"/>
            <a:ext cx="802958" cy="540838"/>
          </a:xfrm>
          <a:prstGeom prst="downArrow">
            <a:avLst/>
          </a:prstGeom>
          <a:solidFill>
            <a:srgbClr val="FCDC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15000" y="4545964"/>
            <a:ext cx="2888700" cy="1904999"/>
          </a:xfrm>
          <a:prstGeom prst="ellipse">
            <a:avLst/>
          </a:prstGeom>
          <a:solidFill>
            <a:srgbClr val="FCDC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24"/>
          <p:cNvSpPr txBox="1">
            <a:spLocks noChangeArrowheads="1"/>
          </p:cNvSpPr>
          <p:nvPr/>
        </p:nvSpPr>
        <p:spPr bwMode="auto">
          <a:xfrm>
            <a:off x="6195764" y="4757449"/>
            <a:ext cx="1752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bn-BD" sz="20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১ম মহাকাব্য</a:t>
            </a:r>
            <a:r>
              <a:rPr lang="en-US" sz="20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en-US" sz="20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27"/>
          <p:cNvSpPr txBox="1">
            <a:spLocks noChangeArrowheads="1"/>
          </p:cNvSpPr>
          <p:nvPr/>
        </p:nvSpPr>
        <p:spPr bwMode="auto">
          <a:xfrm>
            <a:off x="5871601" y="5280669"/>
            <a:ext cx="251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bn-BD" sz="20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মেঘনাদবধ </a:t>
            </a:r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কাব্য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Down Arrow 34"/>
          <p:cNvSpPr/>
          <p:nvPr/>
        </p:nvSpPr>
        <p:spPr>
          <a:xfrm rot="3064452">
            <a:off x="2779854" y="4243968"/>
            <a:ext cx="802958" cy="540838"/>
          </a:xfrm>
          <a:prstGeom prst="downArrow">
            <a:avLst/>
          </a:prstGeom>
          <a:solidFill>
            <a:srgbClr val="FCDC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05215" y="4530130"/>
            <a:ext cx="3063271" cy="1904999"/>
          </a:xfrm>
          <a:prstGeom prst="ellipse">
            <a:avLst/>
          </a:prstGeom>
          <a:solidFill>
            <a:srgbClr val="FCDC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TextBox 24"/>
          <p:cNvSpPr txBox="1">
            <a:spLocks noChangeArrowheads="1"/>
          </p:cNvSpPr>
          <p:nvPr/>
        </p:nvSpPr>
        <p:spPr bwMode="auto">
          <a:xfrm>
            <a:off x="921799" y="4621429"/>
            <a:ext cx="22600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উল্লেখযোগ্য</a:t>
            </a:r>
            <a:r>
              <a:rPr lang="en-US" sz="20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গ্রন্থ</a:t>
            </a:r>
            <a:r>
              <a:rPr lang="en-US" sz="20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bn-BD" sz="2000" b="1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TextBox 27"/>
          <p:cNvSpPr txBox="1">
            <a:spLocks noChangeArrowheads="1"/>
          </p:cNvSpPr>
          <p:nvPr/>
        </p:nvSpPr>
        <p:spPr bwMode="auto">
          <a:xfrm>
            <a:off x="437507" y="5010108"/>
            <a:ext cx="31986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bn-BD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একেই কি বলে সভ্যতা, বুড় সালিকের ঘাড়েরোঁ; নাটক</a:t>
            </a:r>
            <a:r>
              <a:rPr lang="bn-IN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ঃ:</a:t>
            </a:r>
            <a:r>
              <a:rPr lang="bn-BD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শর্মিষ্ঠা, পদ্মাবতী, </a:t>
            </a:r>
            <a:r>
              <a:rPr lang="bn-IN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কৃষ্ণকুমারী,</a:t>
            </a:r>
            <a:r>
              <a:rPr lang="bn-IN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পত্রকাব্য,</a:t>
            </a:r>
            <a:r>
              <a:rPr lang="bn-IN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বীরাঙ্গনা ইত্যাদি। 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Down Arrow 26"/>
          <p:cNvSpPr/>
          <p:nvPr/>
        </p:nvSpPr>
        <p:spPr>
          <a:xfrm rot="7747083">
            <a:off x="2780330" y="2165310"/>
            <a:ext cx="802958" cy="540838"/>
          </a:xfrm>
          <a:prstGeom prst="downArrow">
            <a:avLst/>
          </a:prstGeom>
          <a:solidFill>
            <a:srgbClr val="FCDC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37507" y="532914"/>
            <a:ext cx="2915293" cy="1904999"/>
          </a:xfrm>
          <a:prstGeom prst="ellipse">
            <a:avLst/>
          </a:prstGeom>
          <a:solidFill>
            <a:srgbClr val="FCDC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TextBox 24"/>
          <p:cNvSpPr txBox="1">
            <a:spLocks noChangeArrowheads="1"/>
          </p:cNvSpPr>
          <p:nvPr/>
        </p:nvSpPr>
        <p:spPr bwMode="auto">
          <a:xfrm>
            <a:off x="1065081" y="641627"/>
            <a:ext cx="19435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bn-BD" sz="20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পারদর্শী ভাষা</a:t>
            </a:r>
            <a:r>
              <a:rPr lang="en-US" sz="20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bn-BD" sz="2000" b="1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TextBox 27"/>
          <p:cNvSpPr txBox="1">
            <a:spLocks noChangeArrowheads="1"/>
          </p:cNvSpPr>
          <p:nvPr/>
        </p:nvSpPr>
        <p:spPr bwMode="auto">
          <a:xfrm>
            <a:off x="569013" y="1041737"/>
            <a:ext cx="26657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bn-BD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বাংলা,</a:t>
            </a:r>
            <a:r>
              <a:rPr lang="bn-IN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ইংরেজি ছাড়াও,</a:t>
            </a:r>
            <a:r>
              <a:rPr lang="bn-IN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হিব্রু,ফরাসী</a:t>
            </a:r>
            <a:r>
              <a:rPr lang="bn-BD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bn-IN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জার্মান,ইটালিয়ান</a:t>
            </a:r>
            <a:r>
              <a:rPr lang="bn-BD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bn-IN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তামিল,</a:t>
            </a:r>
            <a:r>
              <a:rPr lang="bn-IN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তেলেগু ইত্যাদি।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822449" y="2477455"/>
            <a:ext cx="2788508" cy="1904999"/>
          </a:xfrm>
          <a:prstGeom prst="ellipse">
            <a:avLst/>
          </a:prstGeom>
          <a:solidFill>
            <a:srgbClr val="FCDC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2" name="TextBox 24"/>
          <p:cNvSpPr txBox="1">
            <a:spLocks noChangeArrowheads="1"/>
          </p:cNvSpPr>
          <p:nvPr/>
        </p:nvSpPr>
        <p:spPr bwMode="auto">
          <a:xfrm>
            <a:off x="6475423" y="2596369"/>
            <a:ext cx="19435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bn-BD" sz="20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তাঁর রচনা</a:t>
            </a:r>
            <a:r>
              <a:rPr lang="en-US" sz="20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bn-BD" sz="2000" b="1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3" name="TextBox 27"/>
          <p:cNvSpPr txBox="1">
            <a:spLocks noChangeArrowheads="1"/>
          </p:cNvSpPr>
          <p:nvPr/>
        </p:nvSpPr>
        <p:spPr bwMode="auto">
          <a:xfrm>
            <a:off x="5822449" y="2920468"/>
            <a:ext cx="266578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bn-BD" sz="2000" dirty="0">
                <a:ln>
                  <a:solidFill>
                    <a:srgbClr val="1C0A0A"/>
                  </a:solidFill>
                </a:ln>
                <a:solidFill>
                  <a:srgbClr val="1C0A0A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মহাকাব্য,</a:t>
            </a:r>
            <a:r>
              <a:rPr lang="bn-IN" sz="2000" dirty="0">
                <a:ln>
                  <a:solidFill>
                    <a:srgbClr val="1C0A0A"/>
                  </a:solidFill>
                </a:ln>
                <a:solidFill>
                  <a:srgbClr val="1C0A0A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dirty="0">
                <a:ln>
                  <a:solidFill>
                    <a:srgbClr val="1C0A0A"/>
                  </a:solidFill>
                </a:ln>
                <a:solidFill>
                  <a:srgbClr val="1C0A0A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গীতিকাব্য,</a:t>
            </a:r>
            <a:r>
              <a:rPr lang="bn-IN" sz="2000" dirty="0">
                <a:ln>
                  <a:solidFill>
                    <a:srgbClr val="1C0A0A"/>
                  </a:solidFill>
                </a:ln>
                <a:solidFill>
                  <a:srgbClr val="1C0A0A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dirty="0">
                <a:ln>
                  <a:solidFill>
                    <a:srgbClr val="1C0A0A"/>
                  </a:solidFill>
                </a:ln>
                <a:solidFill>
                  <a:srgbClr val="1C0A0A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সনেট,</a:t>
            </a:r>
            <a:r>
              <a:rPr lang="bn-IN" sz="2000" dirty="0">
                <a:ln>
                  <a:solidFill>
                    <a:srgbClr val="1C0A0A"/>
                  </a:solidFill>
                </a:ln>
                <a:solidFill>
                  <a:srgbClr val="1C0A0A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dirty="0">
                <a:ln>
                  <a:solidFill>
                    <a:srgbClr val="1C0A0A"/>
                  </a:solidFill>
                </a:ln>
                <a:solidFill>
                  <a:srgbClr val="1C0A0A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পত্রকাব্য,</a:t>
            </a:r>
            <a:r>
              <a:rPr lang="bn-IN" sz="2000" dirty="0">
                <a:ln>
                  <a:solidFill>
                    <a:srgbClr val="1C0A0A"/>
                  </a:solidFill>
                </a:ln>
                <a:solidFill>
                  <a:srgbClr val="1C0A0A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dirty="0">
                <a:ln>
                  <a:solidFill>
                    <a:srgbClr val="1C0A0A"/>
                  </a:solidFill>
                </a:ln>
                <a:solidFill>
                  <a:srgbClr val="1C0A0A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নাটক,</a:t>
            </a:r>
            <a:r>
              <a:rPr lang="bn-IN" sz="2000" dirty="0">
                <a:ln>
                  <a:solidFill>
                    <a:srgbClr val="1C0A0A"/>
                  </a:solidFill>
                </a:ln>
                <a:solidFill>
                  <a:srgbClr val="1C0A0A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dirty="0">
                <a:ln>
                  <a:solidFill>
                    <a:srgbClr val="1C0A0A"/>
                  </a:solidFill>
                </a:ln>
                <a:solidFill>
                  <a:srgbClr val="1C0A0A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প্রহসন </a:t>
            </a:r>
            <a:r>
              <a:rPr lang="bn-BD" sz="2000" dirty="0" smtClean="0">
                <a:ln>
                  <a:solidFill>
                    <a:srgbClr val="1C0A0A"/>
                  </a:solidFill>
                </a:ln>
                <a:solidFill>
                  <a:srgbClr val="1C0A0A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ইত্যাদি 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31834" y="2506693"/>
            <a:ext cx="2566161" cy="1904999"/>
          </a:xfrm>
          <a:prstGeom prst="ellipse">
            <a:avLst/>
          </a:prstGeom>
          <a:solidFill>
            <a:srgbClr val="FCDC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5" name="TextBox 24"/>
          <p:cNvSpPr txBox="1">
            <a:spLocks noChangeArrowheads="1"/>
          </p:cNvSpPr>
          <p:nvPr/>
        </p:nvSpPr>
        <p:spPr bwMode="auto">
          <a:xfrm>
            <a:off x="1280772" y="2632455"/>
            <a:ext cx="12904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bn-BD" sz="20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বাসনা</a:t>
            </a:r>
            <a:r>
              <a:rPr lang="en-US" sz="20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bn-BD" sz="2000" b="1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6" name="TextBox 27"/>
          <p:cNvSpPr txBox="1">
            <a:spLocks noChangeArrowheads="1"/>
          </p:cNvSpPr>
          <p:nvPr/>
        </p:nvSpPr>
        <p:spPr bwMode="auto">
          <a:xfrm>
            <a:off x="505215" y="3032565"/>
            <a:ext cx="266578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bn-BD" sz="20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শৈশব থেকেই তাঁর </a:t>
            </a:r>
            <a:endParaRPr lang="en-US" sz="20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মনে </a:t>
            </a:r>
            <a:r>
              <a:rPr lang="bn-BD" sz="20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কবি </a:t>
            </a:r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হওয়ার</a:t>
            </a:r>
            <a:endParaRPr lang="en-US" sz="20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বাসনা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626772" y="4905182"/>
            <a:ext cx="1999211" cy="1529947"/>
          </a:xfrm>
          <a:prstGeom prst="ellipse">
            <a:avLst/>
          </a:prstGeom>
          <a:solidFill>
            <a:srgbClr val="FCDC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8" name="TextBox 24"/>
          <p:cNvSpPr txBox="1">
            <a:spLocks noChangeArrowheads="1"/>
          </p:cNvSpPr>
          <p:nvPr/>
        </p:nvSpPr>
        <p:spPr bwMode="auto">
          <a:xfrm>
            <a:off x="4238040" y="4920095"/>
            <a:ext cx="10704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bn-BD" sz="24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মৃত্যু</a:t>
            </a:r>
            <a:r>
              <a:rPr lang="en-US" sz="24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bn-BD" sz="2400" b="1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9" name="TextBox 27"/>
          <p:cNvSpPr txBox="1">
            <a:spLocks noChangeArrowheads="1"/>
          </p:cNvSpPr>
          <p:nvPr/>
        </p:nvSpPr>
        <p:spPr bwMode="auto">
          <a:xfrm>
            <a:off x="3608629" y="5403301"/>
            <a:ext cx="20768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bn-BD" sz="20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১৮৭৩ </a:t>
            </a:r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খ্রিষ্টাব্দের</a:t>
            </a:r>
          </a:p>
          <a:p>
            <a:pPr algn="ctr"/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২৯শে জুন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23" grpId="0" animBg="1"/>
      <p:bldP spid="25" grpId="0" animBg="1"/>
      <p:bldP spid="26" grpId="0"/>
      <p:bldP spid="29" grpId="0"/>
      <p:bldP spid="30" grpId="0" animBg="1"/>
      <p:bldP spid="31" grpId="0" animBg="1"/>
      <p:bldP spid="32" grpId="0"/>
      <p:bldP spid="33" grpId="0"/>
      <p:bldP spid="35" grpId="0" animBg="1"/>
      <p:bldP spid="36" grpId="0" animBg="1"/>
      <p:bldP spid="37" grpId="0"/>
      <p:bldP spid="38" grpId="0"/>
      <p:bldP spid="27" grpId="0" animBg="1"/>
      <p:bldP spid="28" grpId="0" animBg="1"/>
      <p:bldP spid="34" grpId="0"/>
      <p:bldP spid="39" grpId="0"/>
      <p:bldP spid="41" grpId="0" animBg="1"/>
      <p:bldP spid="42" grpId="0"/>
      <p:bldP spid="43" grpId="0"/>
      <p:bldP spid="44" grpId="0" animBg="1"/>
      <p:bldP spid="45" grpId="0"/>
      <p:bldP spid="46" grpId="0"/>
      <p:bldP spid="47" grpId="0" animBg="1"/>
      <p:bldP spid="48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4630</TotalTime>
  <Words>1248</Words>
  <Application>Microsoft Office PowerPoint</Application>
  <PresentationFormat>On-screen Show (4:3)</PresentationFormat>
  <Paragraphs>183</Paragraphs>
  <Slides>29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SCE</dc:creator>
  <cp:lastModifiedBy>anwora alam</cp:lastModifiedBy>
  <cp:revision>632</cp:revision>
  <dcterms:created xsi:type="dcterms:W3CDTF">2006-08-16T00:00:00Z</dcterms:created>
  <dcterms:modified xsi:type="dcterms:W3CDTF">2016-10-09T03:29:10Z</dcterms:modified>
</cp:coreProperties>
</file>